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1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011D0-B755-420C-A384-91C2D2712ED2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98FB9-A625-484D-9D26-DD6A50C55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en-US" dirty="0"/>
              <a:t>Microcontrollers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Module 4: Motion Control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495800"/>
            <a:ext cx="1362075" cy="174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servo motor is controlled by very </a:t>
            </a:r>
            <a:r>
              <a:rPr lang="en-US" b="1" dirty="0"/>
              <a:t>short high </a:t>
            </a:r>
            <a:r>
              <a:rPr lang="en-US" b="1" dirty="0" err="1"/>
              <a:t>signals</a:t>
            </a:r>
            <a:r>
              <a:rPr lang="en-US" dirty="0" err="1"/>
              <a:t>or</a:t>
            </a:r>
            <a:r>
              <a:rPr lang="en-US" dirty="0"/>
              <a:t> pulses spaced 20ms apart as illustrated in figure below.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duration of a pulse is between 1ms and 2ms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267200"/>
            <a:ext cx="6858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duration of the high signal determines the targeted angle the servo motor should be positioned at.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1ms high signal duration  causes the servo motor (red marked corner) to be positioned at angle zero degree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1.5ms sets it at 45 degrees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2ms </a:t>
            </a:r>
            <a:r>
              <a:rPr lang="en-US" dirty="0"/>
              <a:t>sets the angle at 90 </a:t>
            </a:r>
            <a:r>
              <a:rPr lang="en-US" dirty="0" smtClean="0"/>
              <a:t>degrees as </a:t>
            </a:r>
            <a:r>
              <a:rPr lang="en-US" dirty="0"/>
              <a:t>shown in figures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839200" cy="746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Motor rotation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Signal duration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Targeted angle</a:t>
                      </a:r>
                      <a:endParaRPr lang="en-US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degrees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 degrees</a:t>
                      </a:r>
                      <a:endParaRPr lang="en-US" dirty="0"/>
                    </a:p>
                  </a:txBody>
                  <a:tcPr/>
                </a:tc>
              </a:tr>
              <a:tr h="2209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 degrees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3400" y="914400"/>
            <a:ext cx="2026920" cy="191910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200" y="3124200"/>
            <a:ext cx="2128520" cy="217462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3400" y="5638800"/>
            <a:ext cx="2138680" cy="1933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Programming the BASIC Stamp for Servo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/>
              <a:t>PULSOUT Command</a:t>
            </a:r>
            <a:r>
              <a:rPr lang="en-US" u="sng" dirty="0" smtClean="0"/>
              <a:t>:</a:t>
            </a:r>
          </a:p>
          <a:p>
            <a:r>
              <a:rPr lang="en-US" dirty="0" smtClean="0"/>
              <a:t>The </a:t>
            </a:r>
            <a:r>
              <a:rPr lang="en-US" dirty="0"/>
              <a:t>PULSOUT command is used to send the signal to control the movement of the servomotor.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command syntax is as follows</a:t>
            </a:r>
            <a:r>
              <a:rPr lang="en-US" dirty="0" smtClean="0"/>
              <a:t>:</a:t>
            </a:r>
          </a:p>
          <a:p>
            <a:pPr rtl="1"/>
            <a:r>
              <a:rPr lang="en-US" b="1" dirty="0" smtClean="0"/>
              <a:t>PULSOUT </a:t>
            </a:r>
            <a:r>
              <a:rPr lang="en-US" b="1" dirty="0"/>
              <a:t>pin, duration</a:t>
            </a:r>
            <a:endParaRPr lang="en-US" dirty="0"/>
          </a:p>
          <a:p>
            <a:pPr rtl="1"/>
            <a:r>
              <a:rPr lang="en-US" dirty="0"/>
              <a:t>Pin: defines which I/O pin to use</a:t>
            </a:r>
          </a:p>
          <a:p>
            <a:pPr rtl="1"/>
            <a:r>
              <a:rPr lang="en-US" dirty="0"/>
              <a:t>Duration: defines the duration of a single pulse in microseconds.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:</a:t>
            </a:r>
          </a:p>
          <a:p>
            <a:r>
              <a:rPr lang="en-US" dirty="0"/>
              <a:t>The PULSOUT duration is in 2microsecond </a:t>
            </a:r>
            <a:r>
              <a:rPr lang="en-US" dirty="0" smtClean="0"/>
              <a:t> </a:t>
            </a:r>
            <a:r>
              <a:rPr lang="en-US" dirty="0"/>
              <a:t>increments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ym typeface="Symbol"/>
              </a:rPr>
              <a:t></a:t>
            </a:r>
            <a:r>
              <a:rPr lang="en-US" dirty="0"/>
              <a:t>s = 10</a:t>
            </a:r>
            <a:r>
              <a:rPr lang="en-US" baseline="30000" dirty="0"/>
              <a:t>-6</a:t>
            </a:r>
            <a:r>
              <a:rPr lang="en-US" dirty="0"/>
              <a:t> seconds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1000</a:t>
            </a:r>
            <a:r>
              <a:rPr lang="en-US" dirty="0">
                <a:sym typeface="Symbol"/>
              </a:rPr>
              <a:t></a:t>
            </a:r>
            <a:r>
              <a:rPr lang="en-US" dirty="0"/>
              <a:t>s = </a:t>
            </a:r>
            <a:r>
              <a:rPr lang="en-US" dirty="0" smtClean="0"/>
              <a:t>1ms </a:t>
            </a: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>
                <a:sym typeface="Symbol"/>
              </a:rPr>
              <a:t></a:t>
            </a:r>
            <a:r>
              <a:rPr lang="en-US" dirty="0" smtClean="0"/>
              <a:t>s   -  Microsecond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>
              <a:buNone/>
            </a:pPr>
            <a:r>
              <a:rPr lang="en-US" dirty="0" smtClean="0"/>
              <a:t> The </a:t>
            </a:r>
            <a:r>
              <a:rPr lang="en-US" dirty="0"/>
              <a:t>command </a:t>
            </a:r>
            <a:endParaRPr lang="en-US" dirty="0" smtClean="0"/>
          </a:p>
          <a:p>
            <a:pPr rtl="1">
              <a:buNone/>
            </a:pPr>
            <a:r>
              <a:rPr lang="en-US" dirty="0" smtClean="0"/>
              <a:t>PULSOUT  14, 750 </a:t>
            </a:r>
          </a:p>
          <a:p>
            <a:pPr rtl="1">
              <a:buNone/>
            </a:pPr>
            <a:r>
              <a:rPr lang="en-US" dirty="0" smtClean="0"/>
              <a:t>would </a:t>
            </a:r>
            <a:r>
              <a:rPr lang="en-US" dirty="0"/>
              <a:t>be sending a pulse that </a:t>
            </a:r>
            <a:r>
              <a:rPr lang="en-US" dirty="0" smtClean="0"/>
              <a:t>lasts</a:t>
            </a:r>
          </a:p>
          <a:p>
            <a:pPr rtl="1">
              <a:buNone/>
            </a:pPr>
            <a:r>
              <a:rPr lang="en-US" dirty="0" smtClean="0"/>
              <a:t>750 </a:t>
            </a:r>
            <a:r>
              <a:rPr lang="en-US" dirty="0"/>
              <a:t>x 2 </a:t>
            </a:r>
            <a:r>
              <a:rPr lang="en-US" dirty="0">
                <a:sym typeface="Symbol"/>
              </a:rPr>
              <a:t></a:t>
            </a:r>
            <a:r>
              <a:rPr lang="en-US" dirty="0"/>
              <a:t>s = 1500 </a:t>
            </a:r>
            <a:r>
              <a:rPr lang="en-US" dirty="0">
                <a:sym typeface="Symbol"/>
              </a:rPr>
              <a:t></a:t>
            </a:r>
            <a:r>
              <a:rPr lang="en-US" dirty="0"/>
              <a:t>s or 1.5ms on pin 14</a:t>
            </a:r>
          </a:p>
          <a:p>
            <a:pPr rtl="1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To calculate the duration if the time period is in ms, the following formula could be used:</a:t>
            </a:r>
          </a:p>
          <a:p>
            <a:r>
              <a:rPr lang="en-US" b="1" dirty="0" smtClean="0"/>
              <a:t>          Duration </a:t>
            </a:r>
            <a:r>
              <a:rPr lang="en-US" b="1" dirty="0"/>
              <a:t>= Time (ms) X </a:t>
            </a:r>
            <a:r>
              <a:rPr lang="en-US" b="1" dirty="0" smtClean="0"/>
              <a:t>500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429000"/>
          <a:ext cx="7086600" cy="2844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43300"/>
                <a:gridCol w="3543300"/>
              </a:tblGrid>
              <a:tr h="71120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Time (ms)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program code could be used to generate 150 pulses, each of duration 1000 (or 2ms) with 20ms pauses.</a:t>
            </a:r>
          </a:p>
          <a:p>
            <a:endParaRPr lang="en-US" dirty="0"/>
          </a:p>
        </p:txBody>
      </p:sp>
      <p:pic>
        <p:nvPicPr>
          <p:cNvPr id="4" name="P 1"/>
          <p:cNvPicPr/>
          <p:nvPr/>
        </p:nvPicPr>
        <p:blipFill>
          <a:blip r:embed="rId2"/>
          <a:srcRect l="25797" t="50038" r="36142" b="22606"/>
          <a:stretch>
            <a:fillRect/>
          </a:stretch>
        </p:blipFill>
        <p:spPr bwMode="auto">
          <a:xfrm>
            <a:off x="1600200" y="3352800"/>
            <a:ext cx="4343400" cy="1676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diagram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09800"/>
            <a:ext cx="6248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Exercise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1. Write </a:t>
            </a:r>
            <a:r>
              <a:rPr lang="en-US" dirty="0" smtClean="0"/>
              <a:t>the BASIC Stamp program code to generate 200 pulses, each of duration 1.5ms.</a:t>
            </a:r>
            <a:endParaRPr lang="en-US" i="1" dirty="0" smtClean="0"/>
          </a:p>
          <a:p>
            <a:endParaRPr lang="en-US" i="1" dirty="0" smtClean="0"/>
          </a:p>
          <a:p>
            <a:pPr>
              <a:buNone/>
            </a:pPr>
            <a:r>
              <a:rPr lang="en-US" i="1" dirty="0" smtClean="0"/>
              <a:t>2. </a:t>
            </a:r>
            <a:r>
              <a:rPr lang="en-US" dirty="0" smtClean="0"/>
              <a:t>Write the BASIC Stamp program code to generate 150 pulses, each of duration 500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Module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Upon successful completion of this module, students will be able to:</a:t>
            </a:r>
          </a:p>
          <a:p>
            <a:pPr lvl="0"/>
            <a:r>
              <a:rPr lang="en-US" dirty="0" smtClean="0"/>
              <a:t>Give </a:t>
            </a:r>
            <a:r>
              <a:rPr lang="en-US" dirty="0"/>
              <a:t>examples of microcontroller motion control applications.</a:t>
            </a:r>
          </a:p>
          <a:p>
            <a:pPr lvl="0"/>
            <a:r>
              <a:rPr lang="en-US" dirty="0"/>
              <a:t>Explain the basics of servo motors and control.</a:t>
            </a:r>
          </a:p>
          <a:p>
            <a:pPr lvl="0"/>
            <a:r>
              <a:rPr lang="en-US" dirty="0"/>
              <a:t>Program the BASIC Stamp Microcontroller to control the angle and speed of the Servo Motor.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- 1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439689"/>
            <a:ext cx="6400800" cy="462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DEBUGIN </a:t>
            </a:r>
            <a:r>
              <a:rPr lang="en-US" b="1" dirty="0" smtClean="0"/>
              <a:t>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DEBUGIN command is used to send a value from the debug terminal to the microcontroller</a:t>
            </a:r>
            <a:r>
              <a:rPr lang="en-US" dirty="0" smtClean="0"/>
              <a:t>,</a:t>
            </a:r>
          </a:p>
          <a:p>
            <a:r>
              <a:rPr lang="en-US" dirty="0" smtClean="0"/>
              <a:t> And </a:t>
            </a:r>
            <a:r>
              <a:rPr lang="en-US" dirty="0" smtClean="0"/>
              <a:t>the value is stored in the declared variable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Command Syntax</a:t>
            </a:r>
            <a:r>
              <a:rPr lang="en-US" dirty="0" smtClean="0"/>
              <a:t>: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		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DEBUGIN </a:t>
            </a:r>
            <a:r>
              <a:rPr lang="en-US" sz="3600" b="1" dirty="0" smtClean="0">
                <a:solidFill>
                  <a:srgbClr val="C00000"/>
                </a:solidFill>
              </a:rPr>
              <a:t> DEC  Variable</a:t>
            </a:r>
            <a:endParaRPr lang="en-US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>
              <a:buNone/>
            </a:pPr>
            <a:r>
              <a:rPr lang="en-US" dirty="0" smtClean="0"/>
              <a:t>            In </a:t>
            </a:r>
            <a:r>
              <a:rPr lang="en-US" dirty="0" smtClean="0"/>
              <a:t>the </a:t>
            </a:r>
            <a:r>
              <a:rPr lang="en-US" dirty="0" smtClean="0"/>
              <a:t>command</a:t>
            </a:r>
          </a:p>
          <a:p>
            <a:pPr rtl="1">
              <a:buNone/>
            </a:pPr>
            <a:r>
              <a:rPr lang="en-US" dirty="0" smtClean="0"/>
              <a:t>              DEBUGIN DEC Pulses</a:t>
            </a:r>
          </a:p>
          <a:p>
            <a:pPr rtl="1">
              <a:buNone/>
            </a:pPr>
            <a:r>
              <a:rPr lang="en-US" dirty="0" smtClean="0"/>
              <a:t>a </a:t>
            </a:r>
            <a:r>
              <a:rPr lang="en-US" dirty="0" smtClean="0"/>
              <a:t>decimal value will be sent from the debug terminal to be stored in the variable Pulses. </a:t>
            </a:r>
          </a:p>
          <a:p>
            <a:r>
              <a:rPr lang="en-US" dirty="0" smtClean="0"/>
              <a:t>DEC indicates that the value stored is a decimal number.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DEBUG COMMAND AND DEBUGIN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DEBUG COMMAND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DEBUGIN COMMAND</a:t>
            </a:r>
            <a:endParaRPr lang="en-US" dirty="0"/>
          </a:p>
        </p:txBody>
      </p:sp>
      <p:pic>
        <p:nvPicPr>
          <p:cNvPr id="5" name="Picture 4" descr="Picture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514601"/>
            <a:ext cx="5334000" cy="1676399"/>
          </a:xfrm>
          <a:prstGeom prst="rect">
            <a:avLst/>
          </a:prstGeom>
        </p:spPr>
      </p:pic>
      <p:pic>
        <p:nvPicPr>
          <p:cNvPr id="6" name="Picture 5" descr="Picture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657600" y="4419600"/>
            <a:ext cx="5257800" cy="1634923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286000" y="2209800"/>
            <a:ext cx="304800" cy="6096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086600" y="2209800"/>
            <a:ext cx="762000" cy="21336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r>
              <a:rPr lang="en-US" b="1" dirty="0"/>
              <a:t>to Motion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Microcontrollers control the motion of many things in our daily lives; a few examples are given below:</a:t>
            </a:r>
          </a:p>
          <a:p>
            <a:pPr lvl="0"/>
            <a:r>
              <a:rPr lang="en-US" dirty="0"/>
              <a:t>Printer head movement</a:t>
            </a:r>
            <a:endParaRPr lang="en-US" i="1" dirty="0"/>
          </a:p>
          <a:p>
            <a:pPr lvl="0"/>
            <a:r>
              <a:rPr lang="en-US" dirty="0"/>
              <a:t>DVD and VCR mechanisms</a:t>
            </a:r>
            <a:endParaRPr lang="en-US" i="1" dirty="0"/>
          </a:p>
          <a:p>
            <a:pPr lvl="0"/>
            <a:r>
              <a:rPr lang="en-US" dirty="0"/>
              <a:t>automatic doors</a:t>
            </a:r>
            <a:endParaRPr lang="en-US" i="1" dirty="0"/>
          </a:p>
          <a:p>
            <a:r>
              <a:rPr lang="en-US" dirty="0"/>
              <a:t>Robotic movement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Microcontroller Motion Control Applications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30792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600200"/>
            <a:ext cx="3733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810000"/>
            <a:ext cx="3810000" cy="212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examples of motion devices/motors are as follows:</a:t>
            </a:r>
            <a:endParaRPr lang="en-US" i="1" dirty="0"/>
          </a:p>
          <a:p>
            <a:pPr lvl="0"/>
            <a:r>
              <a:rPr lang="en-US" dirty="0"/>
              <a:t>DC Motors</a:t>
            </a:r>
            <a:endParaRPr lang="en-US" i="1" dirty="0"/>
          </a:p>
          <a:p>
            <a:pPr lvl="0"/>
            <a:r>
              <a:rPr lang="en-US" dirty="0"/>
              <a:t>AC Motors</a:t>
            </a:r>
            <a:endParaRPr lang="en-US" i="1" dirty="0"/>
          </a:p>
          <a:p>
            <a:pPr lvl="0"/>
            <a:r>
              <a:rPr lang="en-US" dirty="0"/>
              <a:t>Stepper Motors</a:t>
            </a:r>
            <a:endParaRPr lang="en-US" i="1" dirty="0"/>
          </a:p>
          <a:p>
            <a:pPr lvl="0"/>
            <a:r>
              <a:rPr lang="en-US" dirty="0"/>
              <a:t>Servo Motors</a:t>
            </a:r>
            <a:endParaRPr lang="en-US" i="1" dirty="0"/>
          </a:p>
          <a:p>
            <a:r>
              <a:rPr lang="en-US" dirty="0"/>
              <a:t>Instead of simple ON/OFF signals, </a:t>
            </a:r>
            <a:r>
              <a:rPr lang="en-US" u="sng" dirty="0"/>
              <a:t>most of these motion devices require very fast pulses of signals for position control or movement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Servo </a:t>
            </a:r>
            <a:r>
              <a:rPr lang="en-US" b="1" dirty="0"/>
              <a:t>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hobby servo or the Servo motor is the simplest and most directly useful of all DC motors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could be controlled from the BASIC Stamp. </a:t>
            </a:r>
            <a:endParaRPr lang="en-US" dirty="0" smtClean="0"/>
          </a:p>
          <a:p>
            <a:r>
              <a:rPr lang="en-US" dirty="0"/>
              <a:t>A servo motor can be found in many devices that we use every day. </a:t>
            </a:r>
            <a:endParaRPr lang="en-US" dirty="0" smtClean="0"/>
          </a:p>
          <a:p>
            <a:pPr lvl="0"/>
            <a:r>
              <a:rPr lang="en-US" dirty="0"/>
              <a:t>Movement of the print head in an inkjet printer</a:t>
            </a:r>
            <a:endParaRPr lang="en-US" i="1" dirty="0"/>
          </a:p>
          <a:p>
            <a:pPr lvl="0"/>
            <a:r>
              <a:rPr lang="en-US" dirty="0"/>
              <a:t>Automatic eject feature in VCR and DVD players.</a:t>
            </a:r>
            <a:endParaRPr lang="en-US" i="1" dirty="0"/>
          </a:p>
          <a:p>
            <a:pPr lvl="0"/>
            <a:r>
              <a:rPr lang="en-US" dirty="0"/>
              <a:t>Opening and closing of automatic doors in shopping malls, hospitals and so on.</a:t>
            </a: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838201" y="2286000"/>
            <a:ext cx="2297924" cy="263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3352800" y="1600201"/>
            <a:ext cx="51054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Unlike other motors,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a servo motor does not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have a continuous shaft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Rotation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can only  rotate between  two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defined angles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Servo Motor Control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Since the </a:t>
            </a:r>
            <a:r>
              <a:rPr lang="en-US" b="1" dirty="0"/>
              <a:t>control signal of the servo motor is separate from the power signal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three wires should be connected as shown in Figure 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62200"/>
            <a:ext cx="3886200" cy="228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Servo Motor Connection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752601"/>
          <a:ext cx="8610600" cy="41909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0200"/>
                <a:gridCol w="2870200"/>
                <a:gridCol w="2870200"/>
              </a:tblGrid>
              <a:tr h="883644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Connected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1575412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P14 or any other microcontroller output pin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control signal from the microcontroller will control the rotation of the motor towards a targeted angle</a:t>
                      </a:r>
                      <a:endParaRPr lang="en-US" dirty="0"/>
                    </a:p>
                  </a:txBody>
                  <a:tcPr/>
                </a:tc>
              </a:tr>
              <a:tr h="848299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Vdd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 +5V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supply power to the motor</a:t>
                      </a:r>
                      <a:endParaRPr lang="en-US" dirty="0"/>
                    </a:p>
                  </a:txBody>
                  <a:tcPr/>
                </a:tc>
              </a:tr>
              <a:tr h="883644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Ground connection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716</Words>
  <Application>Microsoft Office PowerPoint</Application>
  <PresentationFormat>On-screen Show (4:3)</PresentationFormat>
  <Paragraphs>115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Microcontrollers </vt:lpstr>
      <vt:lpstr>Module Objectives</vt:lpstr>
      <vt:lpstr>Introduction to Motion Control</vt:lpstr>
      <vt:lpstr>Microcontroller Motion Control Applications</vt:lpstr>
      <vt:lpstr>Slide 5</vt:lpstr>
      <vt:lpstr>Servo Motor</vt:lpstr>
      <vt:lpstr>Slide 7</vt:lpstr>
      <vt:lpstr>Servo Motor Control</vt:lpstr>
      <vt:lpstr>Servo Motor Connection </vt:lpstr>
      <vt:lpstr>Slide 10</vt:lpstr>
      <vt:lpstr>Slide 11</vt:lpstr>
      <vt:lpstr>Slide 12</vt:lpstr>
      <vt:lpstr>Programming the BASIC Stamp for Servo Control</vt:lpstr>
      <vt:lpstr>Slide 14</vt:lpstr>
      <vt:lpstr>Example</vt:lpstr>
      <vt:lpstr>Slide 16</vt:lpstr>
      <vt:lpstr>Slide 17</vt:lpstr>
      <vt:lpstr>Timing diagram</vt:lpstr>
      <vt:lpstr>Exercise </vt:lpstr>
      <vt:lpstr>Solution - 1</vt:lpstr>
      <vt:lpstr>DEBUGIN Command</vt:lpstr>
      <vt:lpstr>EXAMPLE</vt:lpstr>
      <vt:lpstr>COMPARE DEBUG COMMAND AND DEBUGIN COMMAND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Microcontrollers </dc:title>
  <dc:creator>aruna.anand</dc:creator>
  <cp:lastModifiedBy>aruna.anand</cp:lastModifiedBy>
  <cp:revision>4</cp:revision>
  <dcterms:created xsi:type="dcterms:W3CDTF">2012-05-27T03:48:41Z</dcterms:created>
  <dcterms:modified xsi:type="dcterms:W3CDTF">2012-05-27T15:10:49Z</dcterms:modified>
</cp:coreProperties>
</file>